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63" r:id="rId11"/>
    <p:sldId id="264" r:id="rId12"/>
    <p:sldId id="270" r:id="rId13"/>
    <p:sldId id="265" r:id="rId14"/>
    <p:sldId id="266" r:id="rId15"/>
    <p:sldId id="268" r:id="rId16"/>
  </p:sldIdLst>
  <p:sldSz cx="18288000" cy="10287000"/>
  <p:notesSz cx="6858000" cy="9144000"/>
  <p:embeddedFontLst>
    <p:embeddedFont>
      <p:font typeface="Tw Cen MT" pitchFamily="34" charset="0"/>
      <p:regular r:id="rId17"/>
      <p:bold r:id="rId18"/>
      <p:italic r:id="rId19"/>
      <p:boldItalic r:id="rId20"/>
    </p:embeddedFont>
    <p:embeddedFont>
      <p:font typeface="Wingdings 2" pitchFamily="18" charset="2"/>
      <p:regular r:id="rId21"/>
    </p:embeddedFont>
  </p:embeddedFontLst>
  <p:defaultTextStyle>
    <a:defPPr>
      <a:defRPr lang="en-US"/>
    </a:defPPr>
    <a:lvl1pPr marL="0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6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93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89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85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82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78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74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71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-81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8956548"/>
            <a:ext cx="18288000" cy="133045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18288" y="9079992"/>
            <a:ext cx="4498848" cy="106984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718304" y="9066276"/>
            <a:ext cx="13569696" cy="106984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724400" y="6057900"/>
            <a:ext cx="12954000" cy="27432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9075056"/>
            <a:ext cx="13411200" cy="1028700"/>
          </a:xfrm>
        </p:spPr>
        <p:txBody>
          <a:bodyPr anchor="ctr">
            <a:normAutofit/>
          </a:bodyPr>
          <a:lstStyle>
            <a:lvl1pPr marL="0" indent="0" algn="l">
              <a:buNone/>
              <a:defRPr sz="4600">
                <a:solidFill>
                  <a:srgbClr val="FFFFFF"/>
                </a:solidFill>
              </a:defRPr>
            </a:lvl1pPr>
            <a:lvl2pPr marL="816422" indent="0" algn="ctr">
              <a:buNone/>
            </a:lvl2pPr>
            <a:lvl3pPr marL="1632844" indent="0" algn="ctr">
              <a:buNone/>
            </a:lvl3pPr>
            <a:lvl4pPr marL="2449266" indent="0" algn="ctr">
              <a:buNone/>
            </a:lvl4pPr>
            <a:lvl5pPr marL="3265688" indent="0" algn="ctr">
              <a:buNone/>
            </a:lvl5pPr>
            <a:lvl6pPr marL="4082110" indent="0" algn="ctr">
              <a:buNone/>
            </a:lvl6pPr>
            <a:lvl7pPr marL="4898532" indent="0" algn="ctr">
              <a:buNone/>
            </a:lvl7pPr>
            <a:lvl8pPr marL="5714954" indent="0" algn="ctr">
              <a:buNone/>
            </a:lvl8pPr>
            <a:lvl9pPr marL="6531376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52400" y="9103049"/>
            <a:ext cx="4114800" cy="1028700"/>
          </a:xfrm>
        </p:spPr>
        <p:txBody>
          <a:bodyPr>
            <a:noAutofit/>
          </a:bodyPr>
          <a:lstStyle>
            <a:lvl1pPr algn="ctr">
              <a:defRPr sz="36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4170786" y="354808"/>
            <a:ext cx="11734800" cy="547688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002000" y="342900"/>
            <a:ext cx="1676400" cy="5715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06400" y="914401"/>
            <a:ext cx="4114800" cy="827484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11125200" cy="827484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06400" y="9372604"/>
            <a:ext cx="44196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3" y="9372311"/>
            <a:ext cx="11146966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12192636" y="0"/>
            <a:ext cx="640080" cy="10287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2284076" y="914400"/>
            <a:ext cx="457200" cy="93726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2284076" y="0"/>
            <a:ext cx="457200" cy="8001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12112626" y="155574"/>
            <a:ext cx="800100" cy="4889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296" y="342900"/>
            <a:ext cx="16306800" cy="14859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25296" y="2400300"/>
            <a:ext cx="16306800" cy="6743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1" y="4114800"/>
            <a:ext cx="14246226" cy="2509838"/>
          </a:xfrm>
        </p:spPr>
        <p:txBody>
          <a:bodyPr anchor="t"/>
          <a:lstStyle>
            <a:lvl1pPr marL="0" indent="0">
              <a:buNone/>
              <a:defRPr sz="5000">
                <a:solidFill>
                  <a:schemeClr val="tx2"/>
                </a:solidFill>
              </a:defRPr>
            </a:lvl1pPr>
            <a:lvl2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2286000"/>
            <a:ext cx="18288000" cy="17145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2400300"/>
            <a:ext cx="2590800" cy="14859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743200" y="2400300"/>
            <a:ext cx="15544800" cy="1485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400300"/>
            <a:ext cx="15240000" cy="1485900"/>
          </a:xfrm>
        </p:spPr>
        <p:txBody>
          <a:bodyPr/>
          <a:lstStyle>
            <a:lvl1pPr algn="l">
              <a:buNone/>
              <a:defRPr sz="79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2628900"/>
            <a:ext cx="2590800" cy="1052514"/>
          </a:xfrm>
        </p:spPr>
        <p:txBody>
          <a:bodyPr>
            <a:noAutofit/>
          </a:bodyPr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2384350"/>
            <a:ext cx="7772400" cy="6858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9689802" y="2384350"/>
            <a:ext cx="7772400" cy="6858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09575"/>
            <a:ext cx="16306800" cy="1304925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1219200" y="3657600"/>
            <a:ext cx="7772400" cy="53721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9601200" y="3657600"/>
            <a:ext cx="7772400" cy="53721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1219200" y="2628900"/>
            <a:ext cx="7772400" cy="96012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9601200" y="2628900"/>
            <a:ext cx="7772400" cy="96012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372600"/>
            <a:ext cx="1066800" cy="5715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09575"/>
            <a:ext cx="16154400" cy="1304925"/>
          </a:xfrm>
        </p:spPr>
        <p:txBody>
          <a:bodyPr anchor="ctr"/>
          <a:lstStyle>
            <a:lvl1pPr algn="l">
              <a:buNone/>
              <a:defRPr sz="79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2628900"/>
            <a:ext cx="3200400" cy="65151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244927" tIns="326569" rIns="244927" bIns="163284"/>
          <a:lstStyle>
            <a:lvl1pPr marL="0" indent="0">
              <a:spcAft>
                <a:spcPts val="1786"/>
              </a:spcAft>
              <a:buNone/>
              <a:defRPr sz="3200"/>
            </a:lvl1pPr>
            <a:lvl2pPr>
              <a:buNone/>
              <a:defRPr sz="21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724400" y="2628900"/>
            <a:ext cx="12801600" cy="6629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0400" y="8229600"/>
            <a:ext cx="14630400" cy="1028700"/>
          </a:xfrm>
        </p:spPr>
        <p:txBody>
          <a:bodyPr/>
          <a:lstStyle>
            <a:lvl1pPr marL="0" indent="0">
              <a:buFontTx/>
              <a:buNone/>
              <a:defRPr sz="3000"/>
            </a:lvl1pPr>
            <a:lvl2pPr>
              <a:buFontTx/>
              <a:buNone/>
              <a:defRPr sz="2100"/>
            </a:lvl2pPr>
            <a:lvl3pPr>
              <a:buFontTx/>
              <a:buNone/>
              <a:defRPr sz="1800"/>
            </a:lvl3pPr>
            <a:lvl4pPr>
              <a:buFontTx/>
              <a:buNone/>
              <a:defRPr sz="1600"/>
            </a:lvl4pPr>
            <a:lvl5pPr>
              <a:buFontTx/>
              <a:buNone/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8288" y="6858000"/>
            <a:ext cx="18288000" cy="133045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18288" y="6995160"/>
            <a:ext cx="2926080" cy="106984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090672" y="6981444"/>
            <a:ext cx="15197328" cy="106984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6972300"/>
            <a:ext cx="14630400" cy="1028700"/>
          </a:xfrm>
        </p:spPr>
        <p:txBody>
          <a:bodyPr anchor="ctr"/>
          <a:lstStyle>
            <a:lvl1pPr algn="l">
              <a:buNone/>
              <a:defRPr sz="50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2895600" y="0"/>
            <a:ext cx="201168" cy="1030071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12496800" y="9372601"/>
            <a:ext cx="5334000" cy="547688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7000874"/>
            <a:ext cx="2895600" cy="995367"/>
          </a:xfrm>
        </p:spPr>
        <p:txBody>
          <a:bodyPr rtlCol="0"/>
          <a:lstStyle>
            <a:lvl1pPr>
              <a:defRPr sz="50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3200400" y="9372310"/>
            <a:ext cx="9144000" cy="547688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21152" y="0"/>
            <a:ext cx="15166848" cy="6853428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57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342900"/>
            <a:ext cx="16306800" cy="1485900"/>
          </a:xfrm>
          <a:prstGeom prst="rect">
            <a:avLst/>
          </a:prstGeom>
        </p:spPr>
        <p:txBody>
          <a:bodyPr vert="horz" lIns="163284" tIns="81642" rIns="163284" bIns="81642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25296" y="2400300"/>
            <a:ext cx="16306800" cy="6789420"/>
          </a:xfrm>
          <a:prstGeom prst="rect">
            <a:avLst/>
          </a:prstGeom>
        </p:spPr>
        <p:txBody>
          <a:bodyPr vert="horz" lIns="163284" tIns="81642" rIns="163284" bIns="81642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12192000" y="9372601"/>
            <a:ext cx="5334000" cy="547688"/>
          </a:xfrm>
          <a:prstGeom prst="rect">
            <a:avLst/>
          </a:prstGeom>
        </p:spPr>
        <p:txBody>
          <a:bodyPr vert="horz" lIns="163284" tIns="81642" rIns="163284" bIns="81642" anchor="ctr" anchorCtr="0"/>
          <a:lstStyle>
            <a:lvl1pPr algn="l" eaLnBrk="1" latinLnBrk="0" hangingPunct="1">
              <a:defRPr kumimoji="0" sz="25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1" y="9372310"/>
            <a:ext cx="10842166" cy="547688"/>
          </a:xfrm>
          <a:prstGeom prst="rect">
            <a:avLst/>
          </a:prstGeom>
        </p:spPr>
        <p:txBody>
          <a:bodyPr vert="horz" lIns="163284" tIns="81642" rIns="163284" bIns="81642" anchor="ctr"/>
          <a:lstStyle>
            <a:lvl1pPr algn="r" eaLnBrk="1" latinLnBrk="0" hangingPunct="1">
              <a:defRPr kumimoji="0" sz="25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851660"/>
            <a:ext cx="18288000" cy="48006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920240"/>
            <a:ext cx="1066800" cy="3429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181100" y="1920240"/>
            <a:ext cx="17106900" cy="3429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908333"/>
            <a:ext cx="1066800" cy="366714"/>
          </a:xfrm>
          <a:prstGeom prst="rect">
            <a:avLst/>
          </a:prstGeom>
        </p:spPr>
        <p:txBody>
          <a:bodyPr vert="horz" lIns="163284" tIns="81642" rIns="163284" bIns="81642" anchor="ctr" anchorCtr="0">
            <a:normAutofit/>
          </a:bodyPr>
          <a:lstStyle>
            <a:lvl1pPr algn="ctr" eaLnBrk="1" latinLnBrk="0" hangingPunct="1">
              <a:defRPr kumimoji="0" sz="25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79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71495" indent="-571495" algn="l" rtl="0" eaLnBrk="1" latinLnBrk="0" hangingPunct="1">
        <a:spcBef>
          <a:spcPts val="1250"/>
        </a:spcBef>
        <a:buClr>
          <a:schemeClr val="accent2"/>
        </a:buClr>
        <a:buSzPct val="60000"/>
        <a:buFont typeface="Wingdings"/>
        <a:buChar char=""/>
        <a:defRPr kumimoji="0"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142991" indent="-489853" algn="l" rtl="0" eaLnBrk="1" latinLnBrk="0" hangingPunct="1">
        <a:spcBef>
          <a:spcPts val="982"/>
        </a:spcBef>
        <a:buClr>
          <a:schemeClr val="accent1"/>
        </a:buClr>
        <a:buSzPct val="70000"/>
        <a:buFont typeface="Wingdings 2"/>
        <a:buChar char=""/>
        <a:defRPr kumimoji="0"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indent="-408211" algn="l" rtl="0" eaLnBrk="1" latinLnBrk="0" hangingPunct="1">
        <a:spcBef>
          <a:spcPts val="893"/>
        </a:spcBef>
        <a:buClr>
          <a:schemeClr val="accent2"/>
        </a:buClr>
        <a:buSzPct val="75000"/>
        <a:buFont typeface="Wingdings"/>
        <a:buChar char=""/>
        <a:defRPr kumimoji="0"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indent="-408211" algn="l" rtl="0" eaLnBrk="1" latinLnBrk="0" hangingPunct="1">
        <a:spcBef>
          <a:spcPts val="714"/>
        </a:spcBef>
        <a:buClr>
          <a:schemeClr val="accent3"/>
        </a:buClr>
        <a:buSzPct val="75000"/>
        <a:buFont typeface="Wingdings"/>
        <a:buChar char="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indent="-408211" algn="l" rtl="0" eaLnBrk="1" latinLnBrk="0" hangingPunct="1">
        <a:spcBef>
          <a:spcPts val="714"/>
        </a:spcBef>
        <a:buClr>
          <a:schemeClr val="accent4"/>
        </a:buClr>
        <a:buSzPct val="65000"/>
        <a:buFont typeface="Wingdings"/>
        <a:buChar char="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3755541" indent="-408211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3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4245395" indent="-408211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3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735248" indent="-408211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3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225101" indent="-408211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3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70455" y="0"/>
            <a:ext cx="6917546" cy="10287000"/>
            <a:chOff x="0" y="0"/>
            <a:chExt cx="9223395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61" b="461"/>
            <a:stretch>
              <a:fillRect/>
            </a:stretch>
          </p:blipFill>
          <p:spPr>
            <a:xfrm>
              <a:off x="0" y="0"/>
              <a:ext cx="9223395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144000" y="8159282"/>
            <a:ext cx="1099020" cy="1099019"/>
          </a:xfrm>
          <a:custGeom>
            <a:avLst/>
            <a:gdLst/>
            <a:ahLst/>
            <a:cxnLst/>
            <a:rect l="l" t="t" r="r" b="b"/>
            <a:pathLst>
              <a:path w="1099019" h="1099019">
                <a:moveTo>
                  <a:pt x="0" y="0"/>
                </a:moveTo>
                <a:lnTo>
                  <a:pt x="1099019" y="0"/>
                </a:lnTo>
                <a:lnTo>
                  <a:pt x="1099019" y="1099019"/>
                </a:lnTo>
                <a:lnTo>
                  <a:pt x="0" y="1099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68962" y="2099425"/>
            <a:ext cx="9701492" cy="144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11"/>
              </a:lnSpc>
            </a:pPr>
            <a:r>
              <a:rPr lang="en-US" sz="96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AWS Mini Project</a:t>
            </a:r>
            <a:endParaRPr lang="en-US" sz="96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ea typeface="The Seasons"/>
              <a:cs typeface="Times New Roman" pitchFamily="18" charset="0"/>
              <a:sym typeface="The Seaso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68962" y="5642120"/>
            <a:ext cx="5155740" cy="66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5"/>
              </a:lnSpc>
            </a:pPr>
            <a:r>
              <a:rPr lang="en-US" sz="3600" b="1" spc="504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ea typeface="Glacial Indifference"/>
                <a:cs typeface="Times New Roman" pitchFamily="18" charset="0"/>
                <a:sym typeface="Glacial Indifference"/>
              </a:rPr>
              <a:t>Yashwanth Naidu </a:t>
            </a:r>
            <a:endParaRPr lang="en-US" sz="3600" b="1" spc="504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ea typeface="Glacial Indifference"/>
              <a:cs typeface="Times New Roman" pitchFamily="18" charset="0"/>
              <a:sym typeface="Glacial Indifferen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763"/>
            <a:ext cx="18288000" cy="3129020"/>
            <a:chOff x="0" y="0"/>
            <a:chExt cx="24384000" cy="41720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4296" b="44296"/>
            <a:stretch>
              <a:fillRect/>
            </a:stretch>
          </p:blipFill>
          <p:spPr>
            <a:xfrm>
              <a:off x="0" y="0"/>
              <a:ext cx="24384000" cy="4172027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85754" y="5072062"/>
            <a:ext cx="8001057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an AMI from a running EC2 instance.</a:t>
            </a:r>
          </a:p>
          <a:p>
            <a:pPr algn="just"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Attach the AMI to the existing instance.</a:t>
            </a:r>
            <a:endParaRPr lang="en-US" sz="2700" dirty="0">
              <a:solidFill>
                <a:srgbClr val="866255"/>
              </a:solidFill>
              <a:latin typeface="Times New Roman" pitchFamily="18" charset="0"/>
              <a:ea typeface="Glacial Indifference"/>
              <a:cs typeface="Times New Roman" pitchFamily="18" charset="0"/>
              <a:sym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28762" y="3214674"/>
            <a:ext cx="12596749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45"/>
              </a:lnSpc>
            </a:pPr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7 - AMI Creation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ea typeface="The Seasons Bold"/>
              <a:cs typeface="Times New Roman" pitchFamily="18" charset="0"/>
              <a:sym typeface="The Seasons Bold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29620" y="4857748"/>
            <a:ext cx="8501122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6135625" y="0"/>
            <a:ext cx="2152378" cy="10287000"/>
            <a:chOff x="0" y="0"/>
            <a:chExt cx="2869836" cy="137160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 l="34297" r="34297"/>
            <a:stretch>
              <a:fillRect/>
            </a:stretch>
          </p:blipFill>
          <p:spPr>
            <a:xfrm>
              <a:off x="0" y="0"/>
              <a:ext cx="2869836" cy="137160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" y="0"/>
            <a:ext cx="2152378" cy="10287000"/>
            <a:chOff x="0" y="0"/>
            <a:chExt cx="2869836" cy="137160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l="34297" r="34297"/>
            <a:stretch>
              <a:fillRect/>
            </a:stretch>
          </p:blipFill>
          <p:spPr>
            <a:xfrm>
              <a:off x="0" y="0"/>
              <a:ext cx="2869836" cy="13716000"/>
            </a:xfrm>
            <a:prstGeom prst="rect">
              <a:avLst/>
            </a:prstGeom>
          </p:spPr>
        </p:pic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786150" y="342900"/>
            <a:ext cx="13745946" cy="14859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8- Load Balancers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2143076" y="2400300"/>
            <a:ext cx="14001848" cy="78867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3600" dirty="0" smtClean="0"/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Launch two EC2 instances with NGINX and Apache servers.</a:t>
            </a:r>
          </a:p>
          <a:p>
            <a:pPr lvl="0"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Access both the servers over browser and check the web page.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and configure a load balancer.</a:t>
            </a:r>
          </a:p>
          <a:p>
            <a:pPr lvl="0"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 target group and attach to the load balancer.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Register the instances in the target group. 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Access web pages using the load balancer DNS. </a:t>
            </a:r>
          </a:p>
          <a:p>
            <a:pPr>
              <a:buNone/>
            </a:pP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042" y="5929318"/>
            <a:ext cx="5731510" cy="400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72958" y="5929318"/>
            <a:ext cx="5731510" cy="400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26" y="500030"/>
            <a:ext cx="5857916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480" y="500030"/>
            <a:ext cx="5802948" cy="4864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072958" y="500030"/>
            <a:ext cx="5874386" cy="4793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26" y="5929318"/>
            <a:ext cx="5731510" cy="400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40556" y="0"/>
            <a:ext cx="4647444" cy="10287000"/>
            <a:chOff x="0" y="0"/>
            <a:chExt cx="619659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/>
            <a:srcRect l="16116" r="16116"/>
            <a:stretch>
              <a:fillRect/>
            </a:stretch>
          </p:blipFill>
          <p:spPr>
            <a:xfrm>
              <a:off x="0" y="0"/>
              <a:ext cx="6196592" cy="13716000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14316" y="1285848"/>
            <a:ext cx="12573088" cy="257200"/>
          </a:xfrm>
        </p:spPr>
        <p:txBody>
          <a:bodyPr>
            <a:noAutofit/>
          </a:bodyPr>
          <a:lstStyle/>
          <a:p>
            <a:r>
              <a:rPr lang="en-IN" sz="60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9: AUTO SCALING GROUP AND LAUNCH TEMPLATE</a:t>
            </a:r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4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4382" y="2786046"/>
            <a:ext cx="12430212" cy="2428892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 launch template and auto-scaling group.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Size min 1 and max 3 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Increase the size.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Test scaling by increasing instance limits.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64" y="5715004"/>
            <a:ext cx="6429420" cy="4148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7984" y="5715004"/>
            <a:ext cx="6231576" cy="4220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0" y="8773638"/>
            <a:ext cx="18288000" cy="1513362"/>
            <a:chOff x="0" y="0"/>
            <a:chExt cx="24384000" cy="201781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47243" b="47243"/>
            <a:stretch>
              <a:fillRect/>
            </a:stretch>
          </p:blipFill>
          <p:spPr>
            <a:xfrm>
              <a:off x="0" y="0"/>
              <a:ext cx="24384000" cy="2017815"/>
            </a:xfrm>
            <a:prstGeom prst="rect">
              <a:avLst/>
            </a:prstGeom>
          </p:spPr>
        </p:pic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10- RDS (Relational Database)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1225296" y="2400300"/>
            <a:ext cx="16306800" cy="188594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endParaRPr lang="en-US" sz="2800" dirty="0" smtClean="0"/>
          </a:p>
          <a:p>
            <a:pPr>
              <a:buClrTx/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an RDS instance with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ClrTx/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Access the RDS from an EC2 instance.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192" y="4786310"/>
            <a:ext cx="8215370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0" y="4786310"/>
            <a:ext cx="835824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7612894" cy="10287000"/>
            <a:chOff x="0" y="0"/>
            <a:chExt cx="1015052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/>
            <a:srcRect t="4957" b="4957"/>
            <a:stretch>
              <a:fillRect/>
            </a:stretch>
          </p:blipFill>
          <p:spPr>
            <a:xfrm>
              <a:off x="0" y="0"/>
              <a:ext cx="10150524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541592" y="3449215"/>
            <a:ext cx="7717708" cy="145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11"/>
              </a:lnSpc>
            </a:pPr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The Seasons"/>
                <a:ea typeface="The Seasons"/>
                <a:cs typeface="The Seasons"/>
                <a:sym typeface="The Seasons"/>
              </a:rPr>
              <a:t>THANK </a:t>
            </a:r>
            <a:r>
              <a:rPr lang="en-US" sz="9600" dirty="0" smtClean="0">
                <a:solidFill>
                  <a:schemeClr val="tx2">
                    <a:lumMod val="75000"/>
                  </a:schemeClr>
                </a:solidFill>
                <a:latin typeface="The Seasons"/>
                <a:ea typeface="The Seasons"/>
                <a:cs typeface="The Seasons"/>
                <a:sym typeface="The Seasons"/>
              </a:rPr>
              <a:t>YOU!</a:t>
            </a:r>
            <a:endParaRPr lang="en-US" sz="9600" dirty="0">
              <a:solidFill>
                <a:schemeClr val="tx2">
                  <a:lumMod val="75000"/>
                </a:schemeClr>
              </a:solidFill>
              <a:latin typeface="The Seasons"/>
              <a:ea typeface="The Seasons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88019" y="5192191"/>
            <a:ext cx="4101482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5"/>
              </a:lnSpc>
            </a:pPr>
            <a:r>
              <a:rPr lang="en-US" sz="4100" spc="504" dirty="0" smtClean="0">
                <a:solidFill>
                  <a:srgbClr val="86625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endParaRPr lang="en-US" sz="4100" spc="504" dirty="0">
              <a:solidFill>
                <a:srgbClr val="866255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ClrTx/>
              <a:buSzPct val="100000"/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IAM Hands-on</a:t>
            </a:r>
          </a:p>
          <a:p>
            <a:pPr>
              <a:buClrTx/>
              <a:buSzPct val="100000"/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Billing Alarm</a:t>
            </a:r>
          </a:p>
          <a:p>
            <a:pPr>
              <a:buClrTx/>
              <a:buSzPct val="100000"/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S3 Bucket</a:t>
            </a:r>
          </a:p>
          <a:p>
            <a:pPr>
              <a:buClrTx/>
              <a:buSzPct val="100000"/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EC2 Instance </a:t>
            </a:r>
          </a:p>
          <a:p>
            <a:pPr>
              <a:buClrTx/>
              <a:buSzPct val="100000"/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Security Groups</a:t>
            </a:r>
          </a:p>
          <a:p>
            <a:pPr>
              <a:buClrTx/>
              <a:buSzPct val="100000"/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Volumes and Snapshots</a:t>
            </a:r>
          </a:p>
          <a:p>
            <a:pPr>
              <a:buClrTx/>
              <a:buSzPct val="100000"/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AMI</a:t>
            </a:r>
          </a:p>
          <a:p>
            <a:pPr>
              <a:buClrTx/>
              <a:buSzPct val="100000"/>
              <a:buFont typeface="Wingdings" pitchFamily="2" charset="2"/>
              <a:buChar char="v"/>
            </a:pP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Laod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Balancer</a:t>
            </a:r>
          </a:p>
          <a:p>
            <a:pPr>
              <a:buClrTx/>
              <a:buSzPct val="100000"/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Auto Scaling Group and Launch Template</a:t>
            </a:r>
          </a:p>
          <a:p>
            <a:pPr>
              <a:buClrTx/>
              <a:buSzPct val="100000"/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RDS (Relational Database)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35625" y="0"/>
            <a:ext cx="2152378" cy="10287000"/>
            <a:chOff x="0" y="0"/>
            <a:chExt cx="286983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4297" r="34297"/>
            <a:stretch>
              <a:fillRect/>
            </a:stretch>
          </p:blipFill>
          <p:spPr>
            <a:xfrm>
              <a:off x="0" y="0"/>
              <a:ext cx="2869836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" y="0"/>
            <a:ext cx="2152378" cy="10287000"/>
            <a:chOff x="0" y="0"/>
            <a:chExt cx="2869836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4297" r="34297"/>
            <a:stretch>
              <a:fillRect/>
            </a:stretch>
          </p:blipFill>
          <p:spPr>
            <a:xfrm>
              <a:off x="0" y="0"/>
              <a:ext cx="2869836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3885201" y="1468556"/>
            <a:ext cx="10517602" cy="109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5"/>
              </a:lnSpc>
            </a:pPr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1 - IAM Hands-on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ea typeface="The Seasons Bold"/>
              <a:cs typeface="Times New Roman" pitchFamily="18" charset="0"/>
              <a:sym typeface="The Seaso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71836" y="3286112"/>
            <a:ext cx="1099546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Set up MFA for the root user.</a:t>
            </a:r>
          </a:p>
          <a:p>
            <a:pPr algn="just"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 new user with EC2 permissions.</a:t>
            </a:r>
          </a:p>
          <a:p>
            <a:pPr algn="just"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We Can’t work with any other services except ec2.</a:t>
            </a:r>
          </a:p>
          <a:p>
            <a:pPr algn="just"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Provide Administrator access and explore various services.</a:t>
            </a:r>
          </a:p>
          <a:p>
            <a:pPr algn="just"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ea typeface="Glacial Indifference"/>
              <a:cs typeface="Times New Roman" pitchFamily="18" charset="0"/>
              <a:sym typeface="Glacial Indifference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  <a:sym typeface="Glacial Indifference"/>
              </a:rPr>
              <a:t>R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emaining services also work with the Admin permissions.</a:t>
            </a:r>
            <a:endParaRPr lang="en-US" sz="2800" dirty="0">
              <a:latin typeface="Times New Roman" pitchFamily="18" charset="0"/>
              <a:ea typeface="Glacial Indifference"/>
              <a:cs typeface="Times New Roman" pitchFamily="18" charset="0"/>
              <a:sym typeface="Glacial Indifferen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18336" y="1835078"/>
            <a:ext cx="7348840" cy="2011700"/>
            <a:chOff x="0" y="0"/>
            <a:chExt cx="1935497" cy="529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5497" cy="529830"/>
            </a:xfrm>
            <a:custGeom>
              <a:avLst/>
              <a:gdLst/>
              <a:ahLst/>
              <a:cxnLst/>
              <a:rect l="l" t="t" r="r" b="b"/>
              <a:pathLst>
                <a:path w="1935497" h="529830">
                  <a:moveTo>
                    <a:pt x="0" y="0"/>
                  </a:moveTo>
                  <a:lnTo>
                    <a:pt x="1935497" y="0"/>
                  </a:lnTo>
                  <a:lnTo>
                    <a:pt x="1935497" y="529830"/>
                  </a:lnTo>
                  <a:lnTo>
                    <a:pt x="0" y="529830"/>
                  </a:ln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5497" cy="567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18336" y="4208441"/>
            <a:ext cx="7348840" cy="2011700"/>
            <a:chOff x="0" y="0"/>
            <a:chExt cx="1935497" cy="529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5497" cy="529830"/>
            </a:xfrm>
            <a:custGeom>
              <a:avLst/>
              <a:gdLst/>
              <a:ahLst/>
              <a:cxnLst/>
              <a:rect l="l" t="t" r="r" b="b"/>
              <a:pathLst>
                <a:path w="1935497" h="529830">
                  <a:moveTo>
                    <a:pt x="0" y="0"/>
                  </a:moveTo>
                  <a:lnTo>
                    <a:pt x="1935497" y="0"/>
                  </a:lnTo>
                  <a:lnTo>
                    <a:pt x="1935497" y="529830"/>
                  </a:lnTo>
                  <a:lnTo>
                    <a:pt x="0" y="529830"/>
                  </a:ln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35497" cy="567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18336" y="6581803"/>
            <a:ext cx="7348840" cy="2011700"/>
            <a:chOff x="0" y="0"/>
            <a:chExt cx="1935497" cy="5298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5497" cy="529830"/>
            </a:xfrm>
            <a:custGeom>
              <a:avLst/>
              <a:gdLst/>
              <a:ahLst/>
              <a:cxnLst/>
              <a:rect l="l" t="t" r="r" b="b"/>
              <a:pathLst>
                <a:path w="1935497" h="529830">
                  <a:moveTo>
                    <a:pt x="0" y="0"/>
                  </a:moveTo>
                  <a:lnTo>
                    <a:pt x="1935497" y="0"/>
                  </a:lnTo>
                  <a:lnTo>
                    <a:pt x="1935497" y="529830"/>
                  </a:lnTo>
                  <a:lnTo>
                    <a:pt x="0" y="529830"/>
                  </a:ln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35497" cy="567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2949980" cy="10287000"/>
            <a:chOff x="0" y="0"/>
            <a:chExt cx="3933307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40447" r="40447"/>
            <a:stretch>
              <a:fillRect/>
            </a:stretch>
          </p:blipFill>
          <p:spPr>
            <a:xfrm>
              <a:off x="0" y="0"/>
              <a:ext cx="3933307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4071902" y="1285848"/>
            <a:ext cx="4857783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93"/>
              </a:lnSpc>
            </a:pPr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2 - Billing Alarm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ea typeface="Glacial Indifference"/>
              <a:cs typeface="Times New Roman" pitchFamily="18" charset="0"/>
              <a:sym typeface="Glacial Indifferen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16416" y="3571864"/>
            <a:ext cx="4345952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Setup a billing alarm using SNS for email notifications.</a:t>
            </a:r>
          </a:p>
          <a:p>
            <a:pPr algn="just">
              <a:lnSpc>
                <a:spcPts val="3639"/>
              </a:lnSpc>
              <a:buFont typeface="Wingdings" pitchFamily="2" charset="2"/>
              <a:buChar char="Ø"/>
            </a:pPr>
            <a:endParaRPr lang="en-US" sz="2800" dirty="0" smtClean="0">
              <a:solidFill>
                <a:srgbClr val="866255"/>
              </a:solidFill>
              <a:latin typeface="Times New Roman" pitchFamily="18" charset="0"/>
              <a:ea typeface="Glacial Indifference"/>
              <a:cs typeface="Times New Roman" pitchFamily="18" charset="0"/>
              <a:sym typeface="Glacial Indifference"/>
            </a:endParaRPr>
          </a:p>
          <a:p>
            <a:pPr algn="just">
              <a:lnSpc>
                <a:spcPts val="3639"/>
              </a:lnSpc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Enter the email for receiving the notifications.</a:t>
            </a:r>
          </a:p>
          <a:p>
            <a:pPr algn="just">
              <a:lnSpc>
                <a:spcPts val="3639"/>
              </a:lnSpc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ts val="3639"/>
              </a:lnSpc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Enter the name of Alarm.</a:t>
            </a:r>
          </a:p>
          <a:p>
            <a:pPr algn="just">
              <a:lnSpc>
                <a:spcPts val="3639"/>
              </a:lnSpc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ts val="3639"/>
              </a:lnSpc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Successful alarm creation.</a:t>
            </a:r>
          </a:p>
          <a:p>
            <a:pPr algn="just">
              <a:lnSpc>
                <a:spcPts val="3639"/>
              </a:lnSpc>
            </a:pPr>
            <a:endParaRPr lang="en-US" sz="2900" dirty="0" smtClean="0"/>
          </a:p>
          <a:p>
            <a:pPr algn="just">
              <a:lnSpc>
                <a:spcPts val="3639"/>
              </a:lnSpc>
            </a:pPr>
            <a:endParaRPr lang="en-US" sz="2700" dirty="0" smtClean="0">
              <a:solidFill>
                <a:srgbClr val="866255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639"/>
              </a:lnSpc>
            </a:pPr>
            <a:endParaRPr lang="en-US" sz="2700" dirty="0">
              <a:solidFill>
                <a:srgbClr val="866255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5537" y="2227876"/>
            <a:ext cx="116248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400" dirty="0">
                <a:solidFill>
                  <a:srgbClr val="F4EEE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55537" y="4595483"/>
            <a:ext cx="116248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400" dirty="0">
                <a:solidFill>
                  <a:srgbClr val="F4EEE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53753" y="2448498"/>
            <a:ext cx="5246274" cy="81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</a:rPr>
              <a:t>Setup a billing alarm using SNS for email notifications.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153753" y="4804081"/>
            <a:ext cx="5246274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00" dirty="0">
                <a:solidFill>
                  <a:srgbClr val="F4EEE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Together, the project's vision and mission form the foundation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53753" y="7159663"/>
            <a:ext cx="5246274" cy="402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3200" dirty="0" smtClean="0"/>
              <a:t>Successful alarm creation.</a:t>
            </a:r>
            <a:r>
              <a:rPr lang="en-US" sz="3200" dirty="0" smtClean="0">
                <a:solidFill>
                  <a:srgbClr val="F4EEE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endParaRPr lang="en-US" sz="3200" dirty="0">
              <a:solidFill>
                <a:srgbClr val="F4EEE7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22" name="Picture 2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29753" y="5000624"/>
            <a:ext cx="7643866" cy="4214843"/>
          </a:xfrm>
          <a:prstGeom prst="rect">
            <a:avLst/>
          </a:prstGeom>
          <a:noFill/>
        </p:spPr>
      </p:pic>
      <p:pic>
        <p:nvPicPr>
          <p:cNvPr id="23" name="Picture 2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9753" y="1142974"/>
            <a:ext cx="7643866" cy="38635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3195" y="0"/>
            <a:ext cx="4074806" cy="10287000"/>
            <a:chOff x="0" y="0"/>
            <a:chExt cx="543307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273" r="20273"/>
            <a:stretch>
              <a:fillRect/>
            </a:stretch>
          </p:blipFill>
          <p:spPr>
            <a:xfrm>
              <a:off x="0" y="0"/>
              <a:ext cx="5433074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28630" y="428593"/>
            <a:ext cx="11144328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545"/>
              </a:lnSpc>
            </a:pPr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Lab-3: S3 Bucket Operations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ea typeface="The Seasons Bold"/>
              <a:cs typeface="Times New Roman" pitchFamily="18" charset="0"/>
              <a:sym typeface="The Seaso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71572" y="2214542"/>
            <a:ext cx="6643734" cy="433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an S3 bucket and upload files.</a:t>
            </a:r>
          </a:p>
          <a:p>
            <a:pPr algn="just"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Grant public access and access files via the URL.</a:t>
            </a:r>
          </a:p>
          <a:p>
            <a:pPr algn="just"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Enable versioning and restore deleted files.</a:t>
            </a:r>
          </a:p>
          <a:p>
            <a:pPr algn="just">
              <a:buFont typeface="Wingdings" pitchFamily="2" charset="2"/>
              <a:buChar char="Ø"/>
            </a:pPr>
            <a:endParaRPr lang="en-US" sz="2800" dirty="0" smtClean="0">
              <a:solidFill>
                <a:srgbClr val="866255"/>
              </a:solidFill>
              <a:latin typeface="Times New Roman" pitchFamily="18" charset="0"/>
              <a:ea typeface="Glacial Indifference"/>
              <a:cs typeface="Times New Roman" pitchFamily="18" charset="0"/>
              <a:sym typeface="Glacial Indifference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Now browse the URL it will display the content of the deleted file.</a:t>
            </a:r>
          </a:p>
          <a:p>
            <a:pPr algn="just">
              <a:lnSpc>
                <a:spcPts val="3639"/>
              </a:lnSpc>
            </a:pPr>
            <a:endParaRPr lang="en-US" sz="2700" dirty="0">
              <a:solidFill>
                <a:srgbClr val="866255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8182" y="2714608"/>
            <a:ext cx="5731510" cy="3857651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62" y="6572260"/>
            <a:ext cx="6500858" cy="3714740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29620" y="6572261"/>
            <a:ext cx="5715040" cy="37147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3081" y="3372356"/>
            <a:ext cx="2981002" cy="2963778"/>
            <a:chOff x="0" y="0"/>
            <a:chExt cx="1456808" cy="1448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6808" cy="1448392"/>
            </a:xfrm>
            <a:custGeom>
              <a:avLst/>
              <a:gdLst/>
              <a:ahLst/>
              <a:cxnLst/>
              <a:rect l="l" t="t" r="r" b="b"/>
              <a:pathLst>
                <a:path w="1456808" h="1448392">
                  <a:moveTo>
                    <a:pt x="728404" y="0"/>
                  </a:moveTo>
                  <a:cubicBezTo>
                    <a:pt x="326118" y="0"/>
                    <a:pt x="0" y="324234"/>
                    <a:pt x="0" y="724196"/>
                  </a:cubicBezTo>
                  <a:cubicBezTo>
                    <a:pt x="0" y="1124158"/>
                    <a:pt x="326118" y="1448392"/>
                    <a:pt x="728404" y="1448392"/>
                  </a:cubicBezTo>
                  <a:cubicBezTo>
                    <a:pt x="1130691" y="1448392"/>
                    <a:pt x="1456808" y="1124158"/>
                    <a:pt x="1456808" y="724196"/>
                  </a:cubicBezTo>
                  <a:cubicBezTo>
                    <a:pt x="1456808" y="324234"/>
                    <a:pt x="1130691" y="0"/>
                    <a:pt x="728404" y="0"/>
                  </a:cubicBez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6576" y="97687"/>
              <a:ext cx="1183657" cy="121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91457" y="3372356"/>
            <a:ext cx="2981002" cy="2963778"/>
            <a:chOff x="0" y="0"/>
            <a:chExt cx="1456808" cy="14483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6808" cy="1448392"/>
            </a:xfrm>
            <a:custGeom>
              <a:avLst/>
              <a:gdLst/>
              <a:ahLst/>
              <a:cxnLst/>
              <a:rect l="l" t="t" r="r" b="b"/>
              <a:pathLst>
                <a:path w="1456808" h="1448392">
                  <a:moveTo>
                    <a:pt x="728404" y="0"/>
                  </a:moveTo>
                  <a:cubicBezTo>
                    <a:pt x="326118" y="0"/>
                    <a:pt x="0" y="324234"/>
                    <a:pt x="0" y="724196"/>
                  </a:cubicBezTo>
                  <a:cubicBezTo>
                    <a:pt x="0" y="1124158"/>
                    <a:pt x="326118" y="1448392"/>
                    <a:pt x="728404" y="1448392"/>
                  </a:cubicBezTo>
                  <a:cubicBezTo>
                    <a:pt x="1130691" y="1448392"/>
                    <a:pt x="1456808" y="1124158"/>
                    <a:pt x="1456808" y="724196"/>
                  </a:cubicBezTo>
                  <a:cubicBezTo>
                    <a:pt x="1456808" y="324234"/>
                    <a:pt x="1130691" y="0"/>
                    <a:pt x="728404" y="0"/>
                  </a:cubicBez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6576" y="97687"/>
              <a:ext cx="1183657" cy="121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18943" y="3372356"/>
            <a:ext cx="2981002" cy="2963778"/>
            <a:chOff x="0" y="0"/>
            <a:chExt cx="1456808" cy="14483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6808" cy="1448392"/>
            </a:xfrm>
            <a:custGeom>
              <a:avLst/>
              <a:gdLst/>
              <a:ahLst/>
              <a:cxnLst/>
              <a:rect l="l" t="t" r="r" b="b"/>
              <a:pathLst>
                <a:path w="1456808" h="1448392">
                  <a:moveTo>
                    <a:pt x="728404" y="0"/>
                  </a:moveTo>
                  <a:cubicBezTo>
                    <a:pt x="326118" y="0"/>
                    <a:pt x="0" y="324234"/>
                    <a:pt x="0" y="724196"/>
                  </a:cubicBezTo>
                  <a:cubicBezTo>
                    <a:pt x="0" y="1124158"/>
                    <a:pt x="326118" y="1448392"/>
                    <a:pt x="728404" y="1448392"/>
                  </a:cubicBezTo>
                  <a:cubicBezTo>
                    <a:pt x="1130691" y="1448392"/>
                    <a:pt x="1456808" y="1124158"/>
                    <a:pt x="1456808" y="724196"/>
                  </a:cubicBezTo>
                  <a:cubicBezTo>
                    <a:pt x="1456808" y="324234"/>
                    <a:pt x="1130691" y="0"/>
                    <a:pt x="728404" y="0"/>
                  </a:cubicBez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36576" y="97687"/>
              <a:ext cx="1183657" cy="121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8773638"/>
            <a:ext cx="18288000" cy="1513362"/>
            <a:chOff x="0" y="0"/>
            <a:chExt cx="24384000" cy="201781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47243" b="47243"/>
            <a:stretch>
              <a:fillRect/>
            </a:stretch>
          </p:blipFill>
          <p:spPr>
            <a:xfrm>
              <a:off x="0" y="0"/>
              <a:ext cx="24384000" cy="2017815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2428828" y="357154"/>
            <a:ext cx="11973975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45"/>
              </a:lnSpc>
            </a:pPr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4 - EC2 Instance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ea typeface="The Seasons Bold"/>
              <a:cs typeface="Times New Roman" pitchFamily="18" charset="0"/>
              <a:sym typeface="The Seaso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86763" y="6728468"/>
            <a:ext cx="4113638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Access it via SSH using Putty.</a:t>
            </a:r>
            <a:endParaRPr lang="en-US" sz="2800" dirty="0">
              <a:solidFill>
                <a:srgbClr val="866255"/>
              </a:solidFill>
              <a:latin typeface="Times New Roman" pitchFamily="18" charset="0"/>
              <a:ea typeface="Glacial Indifference"/>
              <a:cs typeface="Times New Roman" pitchFamily="18" charset="0"/>
              <a:sym typeface="Glacial Indifferen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44396" y="6728467"/>
            <a:ext cx="571504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Now I have access instance using PPK file in putty software.</a:t>
            </a:r>
          </a:p>
          <a:p>
            <a:pPr algn="ctr">
              <a:lnSpc>
                <a:spcPts val="3079"/>
              </a:lnSpc>
            </a:pPr>
            <a:endParaRPr lang="en-US" sz="2100" dirty="0">
              <a:solidFill>
                <a:srgbClr val="866255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1443" y="6728468"/>
            <a:ext cx="564360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buFont typeface="Wingdings" pitchFamily="2" charset="2"/>
              <a:buChar char="Ø"/>
            </a:pPr>
            <a:r>
              <a:rPr lang="de-DE" sz="2800" dirty="0" smtClean="0">
                <a:latin typeface="Times New Roman" pitchFamily="18" charset="0"/>
                <a:cs typeface="Times New Roman" pitchFamily="18" charset="0"/>
              </a:rPr>
              <a:t>Launch an Ubuntu t2.micro instance.</a:t>
            </a:r>
            <a:endParaRPr lang="en-US" sz="2800" dirty="0">
              <a:solidFill>
                <a:srgbClr val="866255"/>
              </a:solidFill>
              <a:latin typeface="Times New Roman" pitchFamily="18" charset="0"/>
              <a:ea typeface="Glacial Indifference"/>
              <a:cs typeface="Times New Roman" pitchFamily="18" charset="0"/>
              <a:sym typeface="Glacial Indifferen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469565" y="3859994"/>
            <a:ext cx="1672958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1"/>
              </a:lnSpc>
            </a:pPr>
            <a:r>
              <a:rPr lang="en-US" sz="10400" b="1" dirty="0">
                <a:solidFill>
                  <a:srgbClr val="F4EEE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09221" y="3859994"/>
            <a:ext cx="1672958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1"/>
              </a:lnSpc>
            </a:pPr>
            <a:r>
              <a:rPr lang="en-US" sz="10400" b="1" dirty="0">
                <a:solidFill>
                  <a:srgbClr val="F4EEE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48683" y="3859994"/>
            <a:ext cx="1672958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1"/>
              </a:lnSpc>
            </a:pPr>
            <a:r>
              <a:rPr lang="en-US" sz="10400" b="1" dirty="0">
                <a:solidFill>
                  <a:srgbClr val="F4EEE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  <p:pic>
        <p:nvPicPr>
          <p:cNvPr id="20" name="Picture 1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64" y="2214542"/>
            <a:ext cx="5874387" cy="414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481" y="2214543"/>
            <a:ext cx="5731510" cy="415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001520" y="2214542"/>
            <a:ext cx="5802949" cy="407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23550" y="642907"/>
            <a:ext cx="9283472" cy="10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45"/>
              </a:lnSpc>
            </a:pPr>
            <a:r>
              <a:rPr lang="en-US" sz="60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5 - Security Groups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ea typeface="The Seasons Bold"/>
              <a:cs typeface="Times New Roman" pitchFamily="18" charset="0"/>
              <a:sym typeface="The Seaso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523550" y="2285980"/>
            <a:ext cx="8681464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Create and attach a security group allowing HTTP/SSH access.</a:t>
            </a:r>
          </a:p>
          <a:p>
            <a:pPr algn="just">
              <a:buSzPct val="100000"/>
              <a:buFont typeface="Wingdings" pitchFamily="2" charset="2"/>
              <a:buChar char="Ø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Successfully access the EC2 instance.</a:t>
            </a:r>
            <a:endParaRPr lang="en-US" sz="2800" dirty="0">
              <a:latin typeface="Times New Roman" pitchFamily="18" charset="0"/>
              <a:ea typeface="Glacial Indifference"/>
              <a:cs typeface="Times New Roman" pitchFamily="18" charset="0"/>
              <a:sym typeface="Glacial Indifferenc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" y="0"/>
            <a:ext cx="5363242" cy="10287000"/>
            <a:chOff x="0" y="0"/>
            <a:chExt cx="7150989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0873" r="10873"/>
            <a:stretch>
              <a:fillRect/>
            </a:stretch>
          </p:blipFill>
          <p:spPr>
            <a:xfrm>
              <a:off x="0" y="0"/>
              <a:ext cx="7150989" cy="13716000"/>
            </a:xfrm>
            <a:prstGeom prst="rect">
              <a:avLst/>
            </a:prstGeom>
          </p:spPr>
        </p:pic>
      </p:grpSp>
      <p:pic>
        <p:nvPicPr>
          <p:cNvPr id="7" name="Picture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14" y="4929186"/>
            <a:ext cx="5929354" cy="450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87206" y="4929187"/>
            <a:ext cx="6072229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5457094" cy="10287000"/>
            <a:chOff x="0" y="0"/>
            <a:chExt cx="7276124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5567" r="22087" b="21698"/>
            <a:stretch>
              <a:fillRect/>
            </a:stretch>
          </p:blipFill>
          <p:spPr>
            <a:xfrm>
              <a:off x="0" y="0"/>
              <a:ext cx="7276124" cy="137160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3519565" y="2063202"/>
            <a:ext cx="3217686" cy="35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300" dirty="0" smtClean="0"/>
              <a:t> </a:t>
            </a:r>
            <a:endParaRPr lang="en-US" sz="2300" dirty="0" smtClean="0">
              <a:solidFill>
                <a:srgbClr val="866255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00794" y="785782"/>
            <a:ext cx="11031302" cy="1043018"/>
          </a:xfrm>
        </p:spPr>
        <p:txBody>
          <a:bodyPr>
            <a:normAutofit fontScale="90000"/>
          </a:bodyPr>
          <a:lstStyle/>
          <a:p>
            <a:r>
              <a:rPr lang="en-US" sz="6700" b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6 - Volumes and Snapshots</a:t>
            </a:r>
            <a:r>
              <a:rPr lang="en-US" sz="8000" b="1" dirty="0" smtClean="0">
                <a:solidFill>
                  <a:schemeClr val="accent6">
                    <a:lumMod val="50000"/>
                  </a:schemeClr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/>
            </a:r>
            <a:br>
              <a:rPr lang="en-US" sz="8000" b="1" dirty="0" smtClean="0">
                <a:solidFill>
                  <a:schemeClr val="accent6">
                    <a:lumMod val="50000"/>
                  </a:schemeClr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</a:b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"/>
          </p:nvPr>
        </p:nvSpPr>
        <p:spPr>
          <a:xfrm>
            <a:off x="5500662" y="2357418"/>
            <a:ext cx="12787338" cy="7929582"/>
          </a:xfrm>
        </p:spPr>
        <p:txBody>
          <a:bodyPr>
            <a:normAutofit/>
          </a:bodyPr>
          <a:lstStyle/>
          <a:p>
            <a:pPr>
              <a:buSzPct val="100000"/>
              <a:buFont typeface="Wingdings" pitchFamily="2" charset="2"/>
              <a:buChar char="v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and attach a 5GB volume to EC2.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Put some data in this volume.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Check if the volume is attached OR not.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lsblk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mkdir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/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mnt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myvolume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 some text files In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myvolume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directoery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Expand the volume to 8GB.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Check the size in EC2 instance using the command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lsblk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Extend the size of this of this volume inside the Linux machine.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sudo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resize2fs  /dev/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xvdf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 new volume with the snapshot and attach it to the server.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40" y="642906"/>
            <a:ext cx="7643866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40" y="5357814"/>
            <a:ext cx="7643866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58248" y="5286376"/>
            <a:ext cx="8874782" cy="4506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58248" y="571468"/>
            <a:ext cx="8803344" cy="241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58248" y="3000360"/>
            <a:ext cx="8803344" cy="221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187</TotalTime>
  <Words>483</Words>
  <Application>Microsoft Office PowerPoint</Application>
  <PresentationFormat>Custom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Times New Roman</vt:lpstr>
      <vt:lpstr>The Seasons</vt:lpstr>
      <vt:lpstr>Glacial Indifference</vt:lpstr>
      <vt:lpstr>Tw Cen MT</vt:lpstr>
      <vt:lpstr>Wingdings</vt:lpstr>
      <vt:lpstr>The Seasons Bold</vt:lpstr>
      <vt:lpstr>Glacial Indifference Bold</vt:lpstr>
      <vt:lpstr>Wingdings 2</vt:lpstr>
      <vt:lpstr>Median</vt:lpstr>
      <vt:lpstr>Slide 1</vt:lpstr>
      <vt:lpstr>Overview</vt:lpstr>
      <vt:lpstr>Slide 3</vt:lpstr>
      <vt:lpstr>Slide 4</vt:lpstr>
      <vt:lpstr>Slide 5</vt:lpstr>
      <vt:lpstr>Slide 6</vt:lpstr>
      <vt:lpstr>Slide 7</vt:lpstr>
      <vt:lpstr>Lab 6 - Volumes and Snapshots </vt:lpstr>
      <vt:lpstr>Slide 9</vt:lpstr>
      <vt:lpstr>Slide 10</vt:lpstr>
      <vt:lpstr>Lab 8- Load Balancers</vt:lpstr>
      <vt:lpstr>Slide 12</vt:lpstr>
      <vt:lpstr>LAB 9: AUTO SCALING GROUP AND LAUNCH TEMPLATE </vt:lpstr>
      <vt:lpstr>Lab 10- RDS (Relational Database)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Brown Minimalist Professional Creative Project Presentation</dc:title>
  <dc:creator>yashwanth najana</dc:creator>
  <cp:lastModifiedBy>yashwanth najana</cp:lastModifiedBy>
  <cp:revision>21</cp:revision>
  <dcterms:created xsi:type="dcterms:W3CDTF">2006-08-16T00:00:00Z</dcterms:created>
  <dcterms:modified xsi:type="dcterms:W3CDTF">2024-09-10T11:45:46Z</dcterms:modified>
  <dc:identifier>DAGQUdNfNmU</dc:identifier>
</cp:coreProperties>
</file>